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7" r:id="rId5"/>
    <p:sldId id="260" r:id="rId6"/>
    <p:sldId id="263" r:id="rId7"/>
    <p:sldId id="266" r:id="rId8"/>
    <p:sldId id="259" r:id="rId9"/>
    <p:sldId id="270" r:id="rId10"/>
    <p:sldId id="271" r:id="rId11"/>
    <p:sldId id="264" r:id="rId12"/>
    <p:sldId id="268" r:id="rId13"/>
    <p:sldId id="265" r:id="rId14"/>
    <p:sldId id="258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9096-B4CA-4DD8-841C-5A229E386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123E0-225B-47A0-9014-B3E1C8D1B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3E31D-722D-4B8A-A81C-21559A71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BFA29-4C5B-4FA4-ADA6-42020E9C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95697-89BD-46D8-86D2-BEDD6A68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FDE5-40BF-4A25-9EE3-EC9A2D01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D4DF9-4917-4D07-A9A4-05BED02B7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3824-B2E4-4CCA-A696-DA1A2BE5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DF396-47C2-4016-8B41-BC79C1DF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37CB-4C1F-4A58-8B2D-D0B6CC3A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AF99B-7702-4879-81FA-A4CC2919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5C90D-73A9-4D29-8891-9B0D97A14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366E6-BC4C-47EF-BD7F-4C0B04A1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FFE7-B3AD-400A-84BD-A1F953F6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FDD6-E319-43A9-8A36-EE81E7B1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0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0FFD-1F0F-4BA1-9BD1-0CC00063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EA80-6E29-40A7-BC6C-32951575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77E7A-1E48-4FA7-8BA5-E5B21DE5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5C88-66A5-4D8F-B1AC-FD2F76D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7F4E5-43F6-4A64-9EC5-EE8B15F0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1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D0D-6783-47A9-BB0C-BE904068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A9927-7B5F-419F-8C79-2BA9F56F8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0460A-0A62-4A96-A995-8D22D19F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562D-CB87-46AD-A05F-F84C0F67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F847F-909B-486A-9B14-58737593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9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0C00-B608-49A9-80FA-FD6B1C71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BB4E-87A9-4DD3-8346-B7BF17EE5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CA366-71DB-46A5-BBFE-731D11D8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FBECE-F3BB-460A-A831-061265B9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3F1B2-1318-4A41-8359-A2ABBFA0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CBF3F-BBCB-4F0E-B9EA-CA4498E8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3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5D78-19B0-4C85-B5FA-4A4380B3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EB232-5451-48DA-A5E9-3FD92C3B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17398-EC89-4CC7-AD3C-78D340C1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28D82-BACE-4D01-844E-D7EAD58EF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379A5-813D-43AB-B378-6A559C662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DD792-F2E9-4AE3-AB15-FF6991F9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743C5-0369-4B30-B2A3-2DD2381C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78435-C422-42CD-B4DA-D060B7B4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830B-E5AD-421C-A071-9A48F999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98533-C18D-4D70-B834-3194AAAE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42F91-6EED-4830-964C-05864DA2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A6E3C-315E-4B7C-84DB-1BE8D08A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0E05A-5DDB-448B-BACA-D9B3145C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84534-6CF2-4A91-91E4-FF08C75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C9DE7-F3C3-453B-B47E-7561BCA2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0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3737-DD71-44BC-B30C-958D3CDA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D7291-63A8-4FFD-94D8-0E5A9346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743B9-3282-4D82-9534-73B0D8C38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12789-71F5-4BE5-90A6-3AFE20E8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D293F-06DF-4B5B-8BD5-FA1AFDEA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51980-CB68-4F3F-AB24-CC652D3E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2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D82A-7900-4137-8E39-E41461D7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B335A-930C-4561-84F6-A467EC71D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AA9AC-C3E6-4C71-86E3-AF9EF12C9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1AA2A-BD15-475C-9D71-02726942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62469-3D78-4A34-8DD0-2AECC9E6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BB09A-C1B0-4A70-86EB-AC9011C3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87BED4-FCA1-4E0A-BE02-F7018FFE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0E61E-F13C-4B52-BAA8-57D72DC6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78B41-3B47-43FD-AD81-586F074F6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2A1BF-B9EB-4E0A-B8F2-A6AD4C411D52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F722E-EF10-40B0-B6F4-4F5AD0C48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8D95F-BD37-4034-8424-B6F2542BF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46B8-3E6F-4B4F-895E-9C726064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FczqntFwb6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watch?v=JV-D_K4drs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youtube.com/video/N8_30-WiK8Y/edit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3ViDAuCmN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4eueDYPTI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y5pnX4xAu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4BE2E-FC01-4F2F-8D73-8044D1071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018" y="1234781"/>
            <a:ext cx="7837878" cy="2387918"/>
          </a:xfrm>
        </p:spPr>
        <p:txBody>
          <a:bodyPr anchor="b">
            <a:normAutofit fontScale="90000"/>
          </a:bodyPr>
          <a:lstStyle/>
          <a:p>
            <a:r>
              <a:rPr lang="el-GR" sz="5200" b="1" dirty="0">
                <a:solidFill>
                  <a:schemeClr val="tx2"/>
                </a:solidFill>
              </a:rPr>
              <a:t>Δραστηριότητες</a:t>
            </a:r>
            <a:br>
              <a:rPr lang="el-GR" sz="5200" b="1" dirty="0">
                <a:solidFill>
                  <a:schemeClr val="tx2"/>
                </a:solidFill>
              </a:rPr>
            </a:br>
            <a:r>
              <a:rPr lang="en-US" sz="5200" b="1" dirty="0">
                <a:solidFill>
                  <a:schemeClr val="tx2"/>
                </a:solidFill>
              </a:rPr>
              <a:t>Clil </a:t>
            </a:r>
            <a:r>
              <a:rPr lang="el-GR" sz="5200" b="1" dirty="0">
                <a:solidFill>
                  <a:schemeClr val="tx2"/>
                </a:solidFill>
              </a:rPr>
              <a:t>όπως προκύπτουν μέσα από την εφαρμογή της Προσέγγισης</a:t>
            </a:r>
            <a:endParaRPr lang="en-GB" sz="52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A0A1-4AC8-4031-A4DF-DD3B6C7F6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434" y="3848922"/>
            <a:ext cx="7042245" cy="2646643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tx2"/>
                </a:solidFill>
              </a:rPr>
              <a:t>ΝΗΠΙΑΓΩΓΕΙΟ ΚΙΣΣΟΝΕΡΓΑΣ «Γεώργιου Μιχαήλ»</a:t>
            </a:r>
          </a:p>
          <a:p>
            <a:r>
              <a:rPr lang="el-GR" dirty="0">
                <a:solidFill>
                  <a:schemeClr val="tx2"/>
                </a:solidFill>
              </a:rPr>
              <a:t>Σχολική Χρονιά 2020-2021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1o </a:t>
            </a:r>
            <a:r>
              <a:rPr lang="el-GR" dirty="0">
                <a:solidFill>
                  <a:schemeClr val="tx2"/>
                </a:solidFill>
              </a:rPr>
              <a:t>Τρίμηνο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l-GR" dirty="0">
                <a:solidFill>
                  <a:schemeClr val="tx2"/>
                </a:solidFill>
              </a:rPr>
              <a:t>Υπεύθυνη συντονίστρια</a:t>
            </a:r>
            <a:r>
              <a:rPr lang="en-US" dirty="0">
                <a:solidFill>
                  <a:schemeClr val="tx2"/>
                </a:solidFill>
              </a:rPr>
              <a:t> Clil</a:t>
            </a:r>
            <a:r>
              <a:rPr lang="el-GR" dirty="0">
                <a:solidFill>
                  <a:schemeClr val="tx2"/>
                </a:solidFill>
              </a:rPr>
              <a:t>: </a:t>
            </a:r>
          </a:p>
          <a:p>
            <a:r>
              <a:rPr lang="el-GR" dirty="0">
                <a:solidFill>
                  <a:schemeClr val="tx2"/>
                </a:solidFill>
              </a:rPr>
              <a:t>Ελένη Παπακυριάκου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l-GR" dirty="0">
                <a:solidFill>
                  <a:schemeClr val="tx2"/>
                </a:solidFill>
              </a:rPr>
              <a:t>Εκπαιδευτικοί: Άντρη Ευσταθίου</a:t>
            </a:r>
          </a:p>
          <a:p>
            <a:r>
              <a:rPr lang="el-GR" dirty="0">
                <a:solidFill>
                  <a:schemeClr val="tx2"/>
                </a:solidFill>
              </a:rPr>
              <a:t>                           Ροδούλα Ιωάννου</a:t>
            </a:r>
            <a:endParaRPr lang="en-US" dirty="0">
              <a:solidFill>
                <a:schemeClr val="tx2"/>
              </a:solidFill>
            </a:endParaRPr>
          </a:p>
          <a:p>
            <a:endParaRPr lang="el-GR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2" descr="CLIL: innovative and effective methods and tools – ENJOY ITALY">
            <a:extLst>
              <a:ext uri="{FF2B5EF4-FFF2-40B4-BE49-F238E27FC236}">
                <a16:creationId xmlns:a16="http://schemas.microsoft.com/office/drawing/2014/main" id="{A5171468-1996-45E5-920F-288111E3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5" y="-101885"/>
            <a:ext cx="3940204" cy="1948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4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10C6D8DC-F84B-41AC-BD89-9C2BB54B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67" y="4201534"/>
            <a:ext cx="3528858" cy="264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3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B7CD-E413-4228-B149-E3DC7335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Λέξεις στα αγγλικά-</a:t>
            </a:r>
            <a:r>
              <a:rPr lang="en-US" dirty="0"/>
              <a:t>Christmas words in English: Santa Claus , Christmas tree.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743C4-C377-4218-AFC5-407BC9F30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90B1A0A-A9A8-4138-B701-202FFECA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4896204" cy="38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Δεν υπάρχει διαθέσιμη περιγραφή.">
            <a:extLst>
              <a:ext uri="{FF2B5EF4-FFF2-40B4-BE49-F238E27FC236}">
                <a16:creationId xmlns:a16="http://schemas.microsoft.com/office/drawing/2014/main" id="{F452E9F6-58C5-4E25-BC56-8F37461E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2" y="1825625"/>
            <a:ext cx="4942376" cy="38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8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F8B8-B3A3-41AE-A228-DBF1EE2C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Χειμερινά σπορ στη γυμναστική(Σκι</a:t>
            </a:r>
            <a:r>
              <a:rPr lang="en-GB" dirty="0"/>
              <a:t>,skiing</a:t>
            </a:r>
            <a:r>
              <a:rPr lang="el-GR" dirty="0"/>
              <a:t>,πατινάζ</a:t>
            </a:r>
            <a:r>
              <a:rPr lang="en-GB" dirty="0"/>
              <a:t>,skating</a:t>
            </a:r>
            <a:r>
              <a:rPr lang="el-GR" dirty="0"/>
              <a:t> και βόλτα με έλκηθρο</a:t>
            </a:r>
            <a:r>
              <a:rPr lang="en-US" dirty="0"/>
              <a:t> </a:t>
            </a:r>
            <a:r>
              <a:rPr lang="en-GB" dirty="0"/>
              <a:t>snow slide</a:t>
            </a:r>
            <a:r>
              <a:rPr lang="el-GR" dirty="0"/>
              <a:t>)</a:t>
            </a:r>
            <a:endParaRPr lang="en-GB" dirty="0"/>
          </a:p>
        </p:txBody>
      </p:sp>
      <p:pic>
        <p:nvPicPr>
          <p:cNvPr id="5" name="Content Placeholder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36D63B42-1210-4A1E-8161-E48345B7E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58" y="2088107"/>
            <a:ext cx="3691570" cy="4524674"/>
          </a:xfrm>
        </p:spPr>
      </p:pic>
      <p:pic>
        <p:nvPicPr>
          <p:cNvPr id="9" name="Picture 8" descr="A picture containing floor&#10;&#10;Description automatically generated">
            <a:extLst>
              <a:ext uri="{FF2B5EF4-FFF2-40B4-BE49-F238E27FC236}">
                <a16:creationId xmlns:a16="http://schemas.microsoft.com/office/drawing/2014/main" id="{AA6795BE-7CB0-4EF4-93FE-C1822EC40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83" y="2088107"/>
            <a:ext cx="3691570" cy="45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61D682-8105-466D-B205-F607DF5A3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979" y="402376"/>
            <a:ext cx="11027391" cy="165576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Μάθαμε βασικά αξεσουάρ του χειμώνα στα αγγλικά και το τραγούδι για τον Χιονάνθρωπο</a:t>
            </a:r>
            <a:r>
              <a:rPr lang="en-US" dirty="0"/>
              <a:t>.</a:t>
            </a:r>
          </a:p>
          <a:p>
            <a:r>
              <a:rPr lang="en-GB" dirty="0">
                <a:hlinkClick r:id="rId2"/>
              </a:rPr>
              <a:t>https://www.youtube.com/watch?v=FczqntFwb6k</a:t>
            </a:r>
            <a:endParaRPr lang="en-GB" dirty="0"/>
          </a:p>
          <a:p>
            <a:r>
              <a:rPr lang="en-GB" dirty="0"/>
              <a:t>Snowman song!</a:t>
            </a:r>
          </a:p>
          <a:p>
            <a:endParaRPr lang="en-GB" dirty="0"/>
          </a:p>
        </p:txBody>
      </p:sp>
      <p:pic>
        <p:nvPicPr>
          <p:cNvPr id="6" name="Content Placeholder 4" descr="A group of children in a room&#10;&#10;Description automatically generated with low confidence">
            <a:extLst>
              <a:ext uri="{FF2B5EF4-FFF2-40B4-BE49-F238E27FC236}">
                <a16:creationId xmlns:a16="http://schemas.microsoft.com/office/drawing/2014/main" id="{0B940595-F751-4AF5-9190-2C5EDAD3E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1" y="2210650"/>
            <a:ext cx="4699982" cy="3524987"/>
          </a:xfrm>
          <a:prstGeom prst="rect">
            <a:avLst/>
          </a:prstGeom>
        </p:spPr>
      </p:pic>
      <p:pic>
        <p:nvPicPr>
          <p:cNvPr id="2050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93B09C7F-484B-4544-98AE-41E207D95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2" r="32761" b="75856"/>
          <a:stretch/>
        </p:blipFill>
        <p:spPr bwMode="auto">
          <a:xfrm>
            <a:off x="6403074" y="2210650"/>
            <a:ext cx="4167944" cy="36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0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E2C8-BD51-4D3F-911F-F780A4FA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τραγούδι του Πινόκιο μουσική και κίνηση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57ADF0-AB13-47E6-AB5A-F3F146CB51B9}"/>
              </a:ext>
            </a:extLst>
          </p:cNvPr>
          <p:cNvSpPr txBox="1"/>
          <p:nvPr/>
        </p:nvSpPr>
        <p:spPr>
          <a:xfrm>
            <a:off x="838200" y="1868269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https://www.youtube.com/watch?v=JV-D_K4drsA</a:t>
            </a:r>
            <a:endParaRPr lang="en-GB" dirty="0"/>
          </a:p>
          <a:p>
            <a:endParaRPr lang="en-GB" dirty="0"/>
          </a:p>
        </p:txBody>
      </p:sp>
      <p:pic>
        <p:nvPicPr>
          <p:cNvPr id="12" name="Picture 11" descr="A group of people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6321B0FB-9C83-451E-967F-7AD86F39B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86" y="2811439"/>
            <a:ext cx="4908581" cy="3681436"/>
          </a:xfrm>
          <a:prstGeom prst="rect">
            <a:avLst/>
          </a:prstGeom>
        </p:spPr>
      </p:pic>
      <p:pic>
        <p:nvPicPr>
          <p:cNvPr id="1026" name="Picture 2" descr="The Pinocchio - Super Simple Songs">
            <a:extLst>
              <a:ext uri="{FF2B5EF4-FFF2-40B4-BE49-F238E27FC236}">
                <a16:creationId xmlns:a16="http://schemas.microsoft.com/office/drawing/2014/main" id="{7B4686B7-E9C6-4131-8699-27132094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92" y="2811439"/>
            <a:ext cx="5254271" cy="36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0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CECCB9-A98F-426B-B2B3-5A98DFC51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29" y="2533879"/>
            <a:ext cx="4003329" cy="384589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DE20AE-8C0B-4C98-819B-3714BF5BD3C9}"/>
              </a:ext>
            </a:extLst>
          </p:cNvPr>
          <p:cNvSpPr txBox="1"/>
          <p:nvPr/>
        </p:nvSpPr>
        <p:spPr>
          <a:xfrm>
            <a:off x="279917" y="279918"/>
            <a:ext cx="1080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Ανταλλαγή του τραγουδιού «Ρούντολφ» με παιδιά από Γερμανία, Γαλλία, Ουγγαρία, Ισπανία και Ελλάδα .Το τραγουδήσαμε</a:t>
            </a:r>
            <a:r>
              <a:rPr lang="en-US" sz="2400" dirty="0"/>
              <a:t> </a:t>
            </a:r>
            <a:r>
              <a:rPr lang="el-GR" sz="2400" dirty="0"/>
              <a:t>κάθε χώρα  στην γλώσσα μας και  ανταλλάξαμε ευχές στα Αγγλικά. Το </a:t>
            </a:r>
            <a:r>
              <a:rPr lang="en-US" sz="2400" dirty="0"/>
              <a:t>Clil </a:t>
            </a:r>
            <a:r>
              <a:rPr lang="el-GR" sz="2400" dirty="0"/>
              <a:t>βοήθησε αρκετά τα παιδάκια του σχολείου μας να αντιληφθούν πώς μπορούμε να συνεννοούμαστε με μια γλώσσα κοινή ,(τα αγγλικά) με τα παιδάκια που συνεργαζόμαστε!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02AA4-D2C7-4AE1-BE51-27AAED8ABB25}"/>
              </a:ext>
            </a:extLst>
          </p:cNvPr>
          <p:cNvSpPr txBox="1"/>
          <p:nvPr/>
        </p:nvSpPr>
        <p:spPr>
          <a:xfrm>
            <a:off x="790460" y="3244334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https://studio.youtube.com/video/N8_30-WiK8Y/edit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12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1904-7423-4AF1-B3A3-34A90842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l-GR" dirty="0"/>
              <a:t>Ένα βιντεάκι από όλες τις συνεργαζόμενες χώρες στο </a:t>
            </a:r>
            <a:r>
              <a:rPr lang="en-US" dirty="0"/>
              <a:t>Erasmus + </a:t>
            </a:r>
            <a:r>
              <a:rPr lang="el-GR" dirty="0"/>
              <a:t>«</a:t>
            </a:r>
            <a:r>
              <a:rPr lang="en-US" dirty="0"/>
              <a:t>Change your mind </a:t>
            </a:r>
            <a:r>
              <a:rPr lang="en-GB" dirty="0"/>
              <a:t> </a:t>
            </a:r>
            <a:r>
              <a:rPr lang="el-GR" dirty="0"/>
              <a:t>4.0»</a:t>
            </a:r>
            <a:br>
              <a:rPr lang="el-GR" dirty="0"/>
            </a:br>
            <a:r>
              <a:rPr lang="el-GR" dirty="0"/>
              <a:t> ο Ρούντολφ σε διάφορες γλώσσες! Ελληνικά, Γαλλικά , Γερμανικά, Ισπανικά και Ουγγρικά!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hlinkClick r:id="rId2"/>
              </a:rPr>
              <a:t>https://www.youtube.com/watch?v=x3ViDAuCmN0</a:t>
            </a:r>
            <a:br>
              <a:rPr lang="en-US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5958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7D21-7695-4627-A7E1-8773FAB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39" y="3657600"/>
            <a:ext cx="11386851" cy="1272047"/>
          </a:xfrm>
        </p:spPr>
        <p:txBody>
          <a:bodyPr>
            <a:normAutofit fontScale="90000"/>
          </a:bodyPr>
          <a:lstStyle/>
          <a:p>
            <a:r>
              <a:rPr lang="en-US" dirty="0"/>
              <a:t>Hope you enjoyed our work!!!</a:t>
            </a:r>
            <a:br>
              <a:rPr lang="en-US" dirty="0"/>
            </a:br>
            <a:r>
              <a:rPr lang="en-US" dirty="0"/>
              <a:t>To be continued…next term</a:t>
            </a:r>
            <a:endParaRPr lang="en-GB" dirty="0"/>
          </a:p>
        </p:txBody>
      </p:sp>
      <p:pic>
        <p:nvPicPr>
          <p:cNvPr id="6150" name="Picture 6" descr="What is CLIL (Content and language integrated learning)? - Science Post">
            <a:extLst>
              <a:ext uri="{FF2B5EF4-FFF2-40B4-BE49-F238E27FC236}">
                <a16:creationId xmlns:a16="http://schemas.microsoft.com/office/drawing/2014/main" id="{7760FA6B-3527-46E1-A5EA-CD4C141C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97" y="249382"/>
            <a:ext cx="5339937" cy="295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1E248C56-3627-4609-A043-38EC3DF64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22" y="3799753"/>
            <a:ext cx="3528858" cy="264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3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5D19-9ADE-4012-BC31-91D7E8F6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Ενημέρωση γονέων στο προαύλιο του σχολείου για το πρόγραμμα </a:t>
            </a:r>
            <a:r>
              <a:rPr lang="en-US" sz="3200" dirty="0"/>
              <a:t>Clil</a:t>
            </a:r>
            <a:r>
              <a:rPr lang="en-GB" sz="3200" dirty="0"/>
              <a:t> </a:t>
            </a:r>
            <a:r>
              <a:rPr lang="el-GR" sz="3200" dirty="0"/>
              <a:t>στην αρχή της χρονιάς</a:t>
            </a:r>
            <a:endParaRPr lang="en-GB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863269D-94C9-43AD-B8BE-37EF4B7A8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3" y="1818948"/>
            <a:ext cx="51659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7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5DE83-C6EB-425D-85D3-2535514C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14" y="958163"/>
            <a:ext cx="4706803" cy="13116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0000"/>
                </a:solidFill>
              </a:rPr>
              <a:t>Μάθημα γυμναστικής με την μέθοδο </a:t>
            </a:r>
            <a:r>
              <a:rPr lang="en-US" dirty="0">
                <a:solidFill>
                  <a:srgbClr val="000000"/>
                </a:solidFill>
              </a:rPr>
              <a:t>Clil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9388A1-76BA-480D-A98F-5EB6A067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14" y="2251880"/>
            <a:ext cx="4706803" cy="364795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</a:rPr>
              <a:t>Τα παιδάκια μετά από το τραγουδάκι ρουτίνας για τη γυμναστική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Head shoulders knees and toes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hlinkClick r:id="rId3"/>
              </a:rPr>
              <a:t>https://www.youtube.com/watch?v=h4eueDYPTIg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</a:rPr>
              <a:t>Ακολουθούν οδηγίες στη γυμναστική στα αγγλικά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l-GR" sz="2000" dirty="0">
                <a:solidFill>
                  <a:srgbClr val="000000"/>
                </a:solidFill>
              </a:rPr>
              <a:t>για τις διάφορες ασκήσεις με διαφορετικούς στόχους κάθε φορά.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group of kids playing basketball&#10;&#10;Description automatically generated with low confidence">
            <a:extLst>
              <a:ext uri="{FF2B5EF4-FFF2-40B4-BE49-F238E27FC236}">
                <a16:creationId xmlns:a16="http://schemas.microsoft.com/office/drawing/2014/main" id="{32FCEEDB-810D-4FC6-9B90-A28928629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69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603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D574-9BD8-4F1D-85E0-F3878306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Γυμναστική ισορροπίας</a:t>
            </a:r>
            <a:r>
              <a:rPr lang="en-GB" sz="4000" dirty="0"/>
              <a:t>- balancing</a:t>
            </a:r>
            <a:r>
              <a:rPr lang="el-GR" sz="4000" dirty="0"/>
              <a:t>. Παιχνίδια με αλεξίπτωτο</a:t>
            </a:r>
            <a:r>
              <a:rPr lang="en-GB" sz="4000" dirty="0"/>
              <a:t>-parachute</a:t>
            </a:r>
          </a:p>
        </p:txBody>
      </p:sp>
      <p:pic>
        <p:nvPicPr>
          <p:cNvPr id="5" name="Content Placeholder 4" descr="A group of children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4B322A4-D71B-4464-8C2B-B4DC828A2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4"/>
          <a:stretch/>
        </p:blipFill>
        <p:spPr>
          <a:xfrm>
            <a:off x="1080571" y="1787231"/>
            <a:ext cx="3877019" cy="4096856"/>
          </a:xfrm>
        </p:spPr>
      </p:pic>
      <p:pic>
        <p:nvPicPr>
          <p:cNvPr id="4" name="Picture 3" descr="A picture containing grass, accessory, umbrella, outdoor&#10;&#10;Description automatically generated">
            <a:extLst>
              <a:ext uri="{FF2B5EF4-FFF2-40B4-BE49-F238E27FC236}">
                <a16:creationId xmlns:a16="http://schemas.microsoft.com/office/drawing/2014/main" id="{1DB7AAD2-CA1B-4952-88EE-1EB51EFD5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01" y="1787231"/>
            <a:ext cx="5309999" cy="39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2972-30D7-4BAA-BD91-F992021A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3600" dirty="0"/>
              <a:t>«</a:t>
            </a:r>
            <a:r>
              <a:rPr lang="en-US" sz="3600" dirty="0"/>
              <a:t>Move and freeze game</a:t>
            </a:r>
            <a:r>
              <a:rPr lang="el-GR" sz="3600" dirty="0"/>
              <a:t>»</a:t>
            </a:r>
            <a:r>
              <a:rPr lang="en-US" sz="3600" dirty="0"/>
              <a:t>.</a:t>
            </a:r>
            <a:br>
              <a:rPr lang="el-GR" sz="3600" dirty="0"/>
            </a:br>
            <a:r>
              <a:rPr lang="el-GR" sz="3600" dirty="0"/>
              <a:t>Αυτό το παιχνίδι  το παίζουμε με χρωματιστά χαρτόνια στα οποία πρέπει να σταθούν  τα παιδιά ακίνητα όταν σταματάει η μουσική. Το παίζουμε και με οδηγίες για διάφορες κινήσεις</a:t>
            </a:r>
            <a:r>
              <a:rPr lang="en-US" sz="3600" dirty="0"/>
              <a:t> </a:t>
            </a:r>
            <a:r>
              <a:rPr lang="en-GB" sz="3600" dirty="0"/>
              <a:t> </a:t>
            </a:r>
            <a:r>
              <a:rPr lang="el-GR" sz="3600" dirty="0"/>
              <a:t>στα αγγλικά.</a:t>
            </a:r>
            <a:endParaRPr lang="en-GB" sz="3600" dirty="0"/>
          </a:p>
        </p:txBody>
      </p:sp>
      <p:pic>
        <p:nvPicPr>
          <p:cNvPr id="5" name="Content Placeholder 4" descr="A group of kids playing with a frisbee&#10;&#10;Description automatically generated with medium confidence">
            <a:extLst>
              <a:ext uri="{FF2B5EF4-FFF2-40B4-BE49-F238E27FC236}">
                <a16:creationId xmlns:a16="http://schemas.microsoft.com/office/drawing/2014/main" id="{7C0B45CB-E995-46C2-8366-3BCF4980B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8"/>
          <a:stretch/>
        </p:blipFill>
        <p:spPr>
          <a:xfrm>
            <a:off x="3225298" y="2436538"/>
            <a:ext cx="4996613" cy="3804266"/>
          </a:xfrm>
        </p:spPr>
      </p:pic>
    </p:spTree>
    <p:extLst>
      <p:ext uri="{BB962C8B-B14F-4D97-AF65-F5344CB8AC3E}">
        <p14:creationId xmlns:p14="http://schemas.microsoft.com/office/powerpoint/2010/main" val="343825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48A1-7875-4B79-8CA6-EA445513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0720"/>
          </a:xfrm>
        </p:spPr>
        <p:txBody>
          <a:bodyPr>
            <a:noAutofit/>
          </a:bodyPr>
          <a:lstStyle/>
          <a:p>
            <a:r>
              <a:rPr lang="el-GR" sz="3200" dirty="0"/>
              <a:t>Η γυμναστική γινόταν κάποιες φορές στην τάξη όταν ο καιρός δεν το επέτρεπε έτσι αξιοποιούσαμε και την τεχνολογία</a:t>
            </a:r>
            <a:r>
              <a:rPr lang="en-GB" sz="3200" dirty="0"/>
              <a:t> </a:t>
            </a:r>
            <a:r>
              <a:rPr lang="el-GR" sz="3200" dirty="0"/>
              <a:t>και τα παιδιά ανταποκρίνονταν πολύ καλά.</a:t>
            </a:r>
            <a:endParaRPr lang="en-GB" sz="3200" dirty="0"/>
          </a:p>
        </p:txBody>
      </p:sp>
      <p:pic>
        <p:nvPicPr>
          <p:cNvPr id="9" name="Picture 8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17BDF553-F344-4699-98AA-D0914E9F1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42" y="2838734"/>
            <a:ext cx="3394010" cy="3772305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CD9CAC6-534F-4D13-B5A3-09D4C4398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77" y="2647665"/>
            <a:ext cx="3263503" cy="39633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5DBB8E-6659-4D9C-BBD6-2DCEE4C3E22E}"/>
              </a:ext>
            </a:extLst>
          </p:cNvPr>
          <p:cNvSpPr txBox="1"/>
          <p:nvPr/>
        </p:nvSpPr>
        <p:spPr>
          <a:xfrm>
            <a:off x="972404" y="1821555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https://www.youtube.com/watch?v=uy5pnX4xAuw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41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1B42-8A59-4048-8B40-9435FF02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6296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Σύνδεση με σχολείο από την Ισπανία, χαιρετισμοί και τραγουδάκια στα αγγλικά και ελληνικά</a:t>
            </a:r>
            <a:endParaRPr lang="en-GB" dirty="0"/>
          </a:p>
        </p:txBody>
      </p:sp>
      <p:pic>
        <p:nvPicPr>
          <p:cNvPr id="5" name="Content Placeholder 4" descr="A picture containing indoor, wall, floor, child&#10;&#10;Description automatically generated">
            <a:extLst>
              <a:ext uri="{FF2B5EF4-FFF2-40B4-BE49-F238E27FC236}">
                <a16:creationId xmlns:a16="http://schemas.microsoft.com/office/drawing/2014/main" id="{7AB17C44-26A2-49BD-87DF-44B9E7155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95" y="1690688"/>
            <a:ext cx="2743200" cy="3843564"/>
          </a:xfrm>
        </p:spPr>
      </p:pic>
      <p:pic>
        <p:nvPicPr>
          <p:cNvPr id="7" name="Picture 6" descr="A picture containing text, indoor, monitor, electronics&#10;&#10;Description automatically generated">
            <a:extLst>
              <a:ext uri="{FF2B5EF4-FFF2-40B4-BE49-F238E27FC236}">
                <a16:creationId xmlns:a16="http://schemas.microsoft.com/office/drawing/2014/main" id="{F56E14CB-8BD7-454C-9E7E-FC4F91E0B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4" y="1911515"/>
            <a:ext cx="2276228" cy="3034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707E9-2C9C-4157-B68F-72A16E4E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443" y="1690688"/>
            <a:ext cx="2988223" cy="3875322"/>
          </a:xfrm>
          <a:prstGeom prst="rect">
            <a:avLst/>
          </a:prstGeom>
        </p:spPr>
      </p:pic>
      <p:pic>
        <p:nvPicPr>
          <p:cNvPr id="6" name="Picture 5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7AD1B4F6-8D00-4640-8530-1A976E14A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9" y="1690688"/>
            <a:ext cx="2900181" cy="38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6A1B-EF4D-44F8-86BB-4D8426F8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Από το παραμύθι του Μπισκοτένιου.</a:t>
            </a:r>
            <a:r>
              <a:rPr lang="en-US" dirty="0"/>
              <a:t>Making the gingerbread man from the story that we read</a:t>
            </a:r>
            <a:endParaRPr lang="en-GB" dirty="0"/>
          </a:p>
        </p:txBody>
      </p:sp>
      <p:pic>
        <p:nvPicPr>
          <p:cNvPr id="4" name="Picture 3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8B931902-0952-41F7-9EA8-0E5E45CE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37" y="1825625"/>
            <a:ext cx="3752596" cy="4495319"/>
          </a:xfrm>
          <a:prstGeom prst="rect">
            <a:avLst/>
          </a:prstGeom>
        </p:spPr>
      </p:pic>
      <p:pic>
        <p:nvPicPr>
          <p:cNvPr id="2050" name="Picture 2" descr="The Gingerbread Man (First Favourite Tales): MacDonald, Alan:  8601404251245: Amazon.com: Books">
            <a:extLst>
              <a:ext uri="{FF2B5EF4-FFF2-40B4-BE49-F238E27FC236}">
                <a16:creationId xmlns:a16="http://schemas.microsoft.com/office/drawing/2014/main" id="{D770ED79-676A-482B-809F-2EBC1F9DF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46" y="1825624"/>
            <a:ext cx="4475339" cy="44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9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8F4C-44B6-4CCC-97D7-435B8F9C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Μετρούμε στα αγγλικά.</a:t>
            </a:r>
            <a:r>
              <a:rPr lang="en-GB" dirty="0"/>
              <a:t>Counting in English</a:t>
            </a:r>
          </a:p>
        </p:txBody>
      </p:sp>
      <p:pic>
        <p:nvPicPr>
          <p:cNvPr id="4098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F5DCFA52-F133-44B5-BA57-EDC5EA2E5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5"/>
          <a:stretch/>
        </p:blipFill>
        <p:spPr bwMode="auto">
          <a:xfrm>
            <a:off x="583414" y="1556954"/>
            <a:ext cx="4833713" cy="44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Δεν υπάρχει διαθέσιμη περιγραφή.">
            <a:extLst>
              <a:ext uri="{FF2B5EF4-FFF2-40B4-BE49-F238E27FC236}">
                <a16:creationId xmlns:a16="http://schemas.microsoft.com/office/drawing/2014/main" id="{B7F45101-1F97-4B1C-A172-5B3277B83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/>
          <a:stretch/>
        </p:blipFill>
        <p:spPr bwMode="auto">
          <a:xfrm>
            <a:off x="6400800" y="1556954"/>
            <a:ext cx="4419600" cy="43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7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453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Δραστηριότητες Clil όπως προκύπτουν μέσα από την εφαρμογή της Προσέγγισης</vt:lpstr>
      <vt:lpstr>Ενημέρωση γονέων στο προαύλιο του σχολείου για το πρόγραμμα Clil στην αρχή της χρονιάς</vt:lpstr>
      <vt:lpstr>Μάθημα γυμναστικής με την μέθοδο Clil</vt:lpstr>
      <vt:lpstr>Γυμναστική ισορροπίας- balancing. Παιχνίδια με αλεξίπτωτο-parachute</vt:lpstr>
      <vt:lpstr> «Move and freeze game». Αυτό το παιχνίδι  το παίζουμε με χρωματιστά χαρτόνια στα οποία πρέπει να σταθούν  τα παιδιά ακίνητα όταν σταματάει η μουσική. Το παίζουμε και με οδηγίες για διάφορες κινήσεις  στα αγγλικά.</vt:lpstr>
      <vt:lpstr>Η γυμναστική γινόταν κάποιες φορές στην τάξη όταν ο καιρός δεν το επέτρεπε έτσι αξιοποιούσαμε και την τεχνολογία και τα παιδιά ανταποκρίνονταν πολύ καλά.</vt:lpstr>
      <vt:lpstr>Σύνδεση με σχολείο από την Ισπανία, χαιρετισμοί και τραγουδάκια στα αγγλικά και ελληνικά</vt:lpstr>
      <vt:lpstr>Από το παραμύθι του Μπισκοτένιου.Making the gingerbread man from the story that we read</vt:lpstr>
      <vt:lpstr>Μετρούμε στα αγγλικά.Counting in English</vt:lpstr>
      <vt:lpstr>Λέξεις στα αγγλικά-Christmas words in English: Santa Claus , Christmas tree.</vt:lpstr>
      <vt:lpstr>Χειμερινά σπορ στη γυμναστική(Σκι,skiing,πατινάζ,skating και βόλτα με έλκηθρο snow slide)</vt:lpstr>
      <vt:lpstr>PowerPoint Presentation</vt:lpstr>
      <vt:lpstr>Το τραγούδι του Πινόκιο μουσική και κίνηση </vt:lpstr>
      <vt:lpstr>PowerPoint Presentation</vt:lpstr>
      <vt:lpstr>     Ένα βιντεάκι από όλες τις συνεργαζόμενες χώρες στο Erasmus + «Change your mind  4.0»  ο Ρούντολφ σε διάφορες γλώσσες! Ελληνικά, Γαλλικά , Γερμανικά, Ισπανικά και Ουγγρικά!   https://www.youtube.com/watch?v=x3ViDAuCmN0 </vt:lpstr>
      <vt:lpstr>Hope you enjoyed our work!!! To be continued…next term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Δραστηριότητες Clil όπως προκύπτουν μέσα από την εφαρμογή της Προσέγγισης</dc:title>
  <dc:creator>ΕΙΡΗΝΗ ΣΙΕΠΗ</dc:creator>
  <cp:lastModifiedBy>ΕΙΡΗΝΗ ΣΙΕΠΗ</cp:lastModifiedBy>
  <cp:revision>28</cp:revision>
  <dcterms:created xsi:type="dcterms:W3CDTF">2021-05-04T13:53:18Z</dcterms:created>
  <dcterms:modified xsi:type="dcterms:W3CDTF">2021-05-05T10:58:19Z</dcterms:modified>
</cp:coreProperties>
</file>